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6" r:id="rId3"/>
    <p:sldId id="257" r:id="rId4"/>
  </p:sldIdLst>
  <p:sldSz cx="18288000" cy="10287000"/>
  <p:notesSz cx="6858000" cy="9144000"/>
  <p:embeddedFontLst>
    <p:embeddedFont>
      <p:font typeface="Beth Ellen" panose="020B0604020202020204" charset="0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Helios Extended" panose="020B0604020202020204" charset="0"/>
      <p:regular r:id="rId10"/>
    </p:embeddedFont>
    <p:embeddedFont>
      <p:font typeface="Helios Extended Bold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2" d="100"/>
          <a:sy n="102" d="100"/>
        </p:scale>
        <p:origin x="1212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jpe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5.sv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2.jpe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4" Type="http://schemas.openxmlformats.org/officeDocument/2006/relationships/image" Target="../media/image10.sv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13" Type="http://schemas.openxmlformats.org/officeDocument/2006/relationships/image" Target="../media/image34.png"/><Relationship Id="rId18" Type="http://schemas.openxmlformats.org/officeDocument/2006/relationships/image" Target="../media/image39.svg"/><Relationship Id="rId26" Type="http://schemas.openxmlformats.org/officeDocument/2006/relationships/image" Target="../media/image24.png"/><Relationship Id="rId3" Type="http://schemas.openxmlformats.org/officeDocument/2006/relationships/image" Target="../media/image9.png"/><Relationship Id="rId21" Type="http://schemas.openxmlformats.org/officeDocument/2006/relationships/image" Target="../media/image42.png"/><Relationship Id="rId7" Type="http://schemas.openxmlformats.org/officeDocument/2006/relationships/image" Target="../media/image28.png"/><Relationship Id="rId12" Type="http://schemas.openxmlformats.org/officeDocument/2006/relationships/image" Target="../media/image33.svg"/><Relationship Id="rId17" Type="http://schemas.openxmlformats.org/officeDocument/2006/relationships/image" Target="../media/image38.png"/><Relationship Id="rId25" Type="http://schemas.openxmlformats.org/officeDocument/2006/relationships/image" Target="../media/image23.png"/><Relationship Id="rId2" Type="http://schemas.openxmlformats.org/officeDocument/2006/relationships/image" Target="../media/image25.jpeg"/><Relationship Id="rId16" Type="http://schemas.openxmlformats.org/officeDocument/2006/relationships/image" Target="../media/image37.svg"/><Relationship Id="rId20" Type="http://schemas.openxmlformats.org/officeDocument/2006/relationships/image" Target="../media/image4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Relationship Id="rId11" Type="http://schemas.openxmlformats.org/officeDocument/2006/relationships/image" Target="../media/image32.png"/><Relationship Id="rId24" Type="http://schemas.openxmlformats.org/officeDocument/2006/relationships/image" Target="../media/image45.svg"/><Relationship Id="rId5" Type="http://schemas.openxmlformats.org/officeDocument/2006/relationships/image" Target="../media/image26.png"/><Relationship Id="rId15" Type="http://schemas.openxmlformats.org/officeDocument/2006/relationships/image" Target="../media/image36.png"/><Relationship Id="rId23" Type="http://schemas.openxmlformats.org/officeDocument/2006/relationships/image" Target="../media/image44.png"/><Relationship Id="rId10" Type="http://schemas.openxmlformats.org/officeDocument/2006/relationships/image" Target="../media/image31.svg"/><Relationship Id="rId19" Type="http://schemas.openxmlformats.org/officeDocument/2006/relationships/image" Target="../media/image40.png"/><Relationship Id="rId4" Type="http://schemas.openxmlformats.org/officeDocument/2006/relationships/image" Target="../media/image10.svg"/><Relationship Id="rId9" Type="http://schemas.openxmlformats.org/officeDocument/2006/relationships/image" Target="../media/image30.png"/><Relationship Id="rId14" Type="http://schemas.openxmlformats.org/officeDocument/2006/relationships/image" Target="../media/image35.svg"/><Relationship Id="rId22" Type="http://schemas.openxmlformats.org/officeDocument/2006/relationships/image" Target="../media/image4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127" b="-912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0" y="-216991"/>
            <a:ext cx="18390522" cy="10749528"/>
          </a:xfrm>
          <a:custGeom>
            <a:avLst/>
            <a:gdLst/>
            <a:ahLst/>
            <a:cxnLst/>
            <a:rect l="l" t="t" r="r" b="b"/>
            <a:pathLst>
              <a:path w="18390522" h="10749528">
                <a:moveTo>
                  <a:pt x="0" y="0"/>
                </a:moveTo>
                <a:lnTo>
                  <a:pt x="18390522" y="0"/>
                </a:lnTo>
                <a:lnTo>
                  <a:pt x="18390522" y="10749528"/>
                </a:lnTo>
                <a:lnTo>
                  <a:pt x="0" y="107495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037841" y="269961"/>
            <a:ext cx="5824545" cy="9813030"/>
            <a:chOff x="0" y="0"/>
            <a:chExt cx="7766060" cy="130840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66050" cy="13084048"/>
            </a:xfrm>
            <a:custGeom>
              <a:avLst/>
              <a:gdLst/>
              <a:ahLst/>
              <a:cxnLst/>
              <a:rect l="l" t="t" r="r" b="b"/>
              <a:pathLst>
                <a:path w="7766050" h="13084048">
                  <a:moveTo>
                    <a:pt x="0" y="0"/>
                  </a:moveTo>
                  <a:lnTo>
                    <a:pt x="7766050" y="0"/>
                  </a:lnTo>
                  <a:lnTo>
                    <a:pt x="7766050" y="13084048"/>
                  </a:lnTo>
                  <a:lnTo>
                    <a:pt x="0" y="13084048"/>
                  </a:lnTo>
                  <a:close/>
                </a:path>
              </a:pathLst>
            </a:custGeom>
            <a:solidFill>
              <a:srgbClr val="1B507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868921" y="9841158"/>
            <a:ext cx="7479577" cy="59358"/>
            <a:chOff x="0" y="0"/>
            <a:chExt cx="9972769" cy="791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870444" y="556200"/>
            <a:ext cx="7479577" cy="59358"/>
            <a:chOff x="0" y="0"/>
            <a:chExt cx="9972769" cy="791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sp>
        <p:nvSpPr>
          <p:cNvPr id="11" name="Freeform 11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64" b="-6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890233" y="8602503"/>
            <a:ext cx="2704331" cy="1413916"/>
            <a:chOff x="0" y="0"/>
            <a:chExt cx="3605775" cy="188522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605785" cy="1885188"/>
            </a:xfrm>
            <a:custGeom>
              <a:avLst/>
              <a:gdLst/>
              <a:ahLst/>
              <a:cxnLst/>
              <a:rect l="l" t="t" r="r" b="b"/>
              <a:pathLst>
                <a:path w="3605785" h="1885188">
                  <a:moveTo>
                    <a:pt x="0" y="0"/>
                  </a:moveTo>
                  <a:lnTo>
                    <a:pt x="3605785" y="0"/>
                  </a:lnTo>
                  <a:lnTo>
                    <a:pt x="3605785" y="1885188"/>
                  </a:lnTo>
                  <a:lnTo>
                    <a:pt x="0" y="1885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17" b="-13720"/>
              </a:stretch>
            </a:blipFill>
          </p:spPr>
        </p:sp>
      </p:grpSp>
      <p:sp>
        <p:nvSpPr>
          <p:cNvPr id="17" name="Freeform 17"/>
          <p:cNvSpPr/>
          <p:nvPr/>
        </p:nvSpPr>
        <p:spPr>
          <a:xfrm>
            <a:off x="9909674" y="858004"/>
            <a:ext cx="7104354" cy="3950914"/>
          </a:xfrm>
          <a:custGeom>
            <a:avLst/>
            <a:gdLst/>
            <a:ahLst/>
            <a:cxnLst/>
            <a:rect l="l" t="t" r="r" b="b"/>
            <a:pathLst>
              <a:path w="7104354" h="3950914">
                <a:moveTo>
                  <a:pt x="0" y="0"/>
                </a:moveTo>
                <a:lnTo>
                  <a:pt x="7104355" y="0"/>
                </a:lnTo>
                <a:lnTo>
                  <a:pt x="7104355" y="3950913"/>
                </a:lnTo>
                <a:lnTo>
                  <a:pt x="0" y="39509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53" t="-1391" b="-3111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0328743" y="4975206"/>
            <a:ext cx="6266216" cy="4699662"/>
          </a:xfrm>
          <a:custGeom>
            <a:avLst/>
            <a:gdLst/>
            <a:ahLst/>
            <a:cxnLst/>
            <a:rect l="l" t="t" r="r" b="b"/>
            <a:pathLst>
              <a:path w="6266216" h="4699662">
                <a:moveTo>
                  <a:pt x="0" y="0"/>
                </a:moveTo>
                <a:lnTo>
                  <a:pt x="6266217" y="0"/>
                </a:lnTo>
                <a:lnTo>
                  <a:pt x="6266217" y="4699663"/>
                </a:lnTo>
                <a:lnTo>
                  <a:pt x="0" y="469966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604011" y="1179984"/>
            <a:ext cx="8539989" cy="3453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5"/>
              </a:lnSpc>
            </a:pPr>
            <a:r>
              <a:rPr lang="en-US" sz="3700" b="1" spc="18" dirty="0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Overhaul of Municipal </a:t>
            </a:r>
          </a:p>
          <a:p>
            <a:pPr algn="l">
              <a:lnSpc>
                <a:spcPts val="4625"/>
              </a:lnSpc>
            </a:pPr>
            <a:r>
              <a:rPr lang="en-US" sz="3700" b="1" spc="18" dirty="0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non-profit enterprise</a:t>
            </a:r>
            <a:r>
              <a:rPr lang="en-US" sz="3700" b="1" spc="18" dirty="0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</a:t>
            </a:r>
          </a:p>
          <a:p>
            <a:pPr algn="l">
              <a:lnSpc>
                <a:spcPts val="4625"/>
              </a:lnSpc>
            </a:pPr>
            <a:r>
              <a:rPr lang="en-US" sz="3700" b="1" spc="18" dirty="0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“Cherkasy City Infectious Diseases Hospital”</a:t>
            </a:r>
          </a:p>
          <a:p>
            <a:pPr algn="l">
              <a:lnSpc>
                <a:spcPts val="4375"/>
              </a:lnSpc>
            </a:pPr>
            <a:r>
              <a:rPr lang="en-US" sz="3500" b="1" spc="20" dirty="0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(hospital department for rehabilitation of war veterans)</a:t>
            </a:r>
          </a:p>
        </p:txBody>
      </p:sp>
      <p:sp>
        <p:nvSpPr>
          <p:cNvPr id="20" name="Freeform 14">
            <a:extLst>
              <a:ext uri="{FF2B5EF4-FFF2-40B4-BE49-F238E27FC236}">
                <a16:creationId xmlns:a16="http://schemas.microsoft.com/office/drawing/2014/main" id="{E20DFD3F-0C48-429E-8B9B-66351831734A}"/>
              </a:ext>
            </a:extLst>
          </p:cNvPr>
          <p:cNvSpPr/>
          <p:nvPr/>
        </p:nvSpPr>
        <p:spPr>
          <a:xfrm>
            <a:off x="-1788546" y="6226834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17">
            <a:extLst>
              <a:ext uri="{FF2B5EF4-FFF2-40B4-BE49-F238E27FC236}">
                <a16:creationId xmlns:a16="http://schemas.microsoft.com/office/drawing/2014/main" id="{39B2A8B3-3275-4EB1-B72D-CE88DE5A6F58}"/>
              </a:ext>
            </a:extLst>
          </p:cNvPr>
          <p:cNvSpPr/>
          <p:nvPr/>
        </p:nvSpPr>
        <p:spPr>
          <a:xfrm>
            <a:off x="245223" y="8748084"/>
            <a:ext cx="2009401" cy="1122753"/>
          </a:xfrm>
          <a:custGeom>
            <a:avLst/>
            <a:gdLst/>
            <a:ahLst/>
            <a:cxnLst/>
            <a:rect l="l" t="t" r="r" b="b"/>
            <a:pathLst>
              <a:path w="2009401" h="1122753">
                <a:moveTo>
                  <a:pt x="0" y="0"/>
                </a:moveTo>
                <a:lnTo>
                  <a:pt x="2009401" y="0"/>
                </a:lnTo>
                <a:lnTo>
                  <a:pt x="2009401" y="1122753"/>
                </a:lnTo>
                <a:lnTo>
                  <a:pt x="0" y="112275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3869" b="-11316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701718" y="0"/>
            <a:ext cx="18989718" cy="10662752"/>
            <a:chOff x="0" y="0"/>
            <a:chExt cx="5001407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1407" cy="2808297"/>
            </a:xfrm>
            <a:custGeom>
              <a:avLst/>
              <a:gdLst/>
              <a:ahLst/>
              <a:cxnLst/>
              <a:rect l="l" t="t" r="r" b="b"/>
              <a:pathLst>
                <a:path w="5001407" h="2808297">
                  <a:moveTo>
                    <a:pt x="0" y="0"/>
                  </a:moveTo>
                  <a:lnTo>
                    <a:pt x="5001407" y="0"/>
                  </a:lnTo>
                  <a:lnTo>
                    <a:pt x="5001407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72941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5001407" cy="29035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719"/>
                </a:lnSpc>
              </a:pPr>
              <a:r>
                <a:rPr lang="en-US" sz="4800">
                  <a:solidFill>
                    <a:srgbClr val="000000">
                      <a:alpha val="72941"/>
                    </a:srgbClr>
                  </a:solidFill>
                  <a:latin typeface="Beth Ellen"/>
                  <a:ea typeface="Beth Ellen"/>
                  <a:cs typeface="Beth Ellen"/>
                  <a:sym typeface="Beth Ellen"/>
                </a:rPr>
                <a:t> 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5870444" y="556200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id="7" name="Freeform 7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345343" y="3474896"/>
            <a:ext cx="8447798" cy="4129305"/>
            <a:chOff x="0" y="0"/>
            <a:chExt cx="2224934" cy="108755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24934" cy="1087554"/>
            </a:xfrm>
            <a:custGeom>
              <a:avLst/>
              <a:gdLst/>
              <a:ahLst/>
              <a:cxnLst/>
              <a:rect l="l" t="t" r="r" b="b"/>
              <a:pathLst>
                <a:path w="2224934" h="1087554">
                  <a:moveTo>
                    <a:pt x="0" y="0"/>
                  </a:moveTo>
                  <a:lnTo>
                    <a:pt x="2224934" y="0"/>
                  </a:lnTo>
                  <a:lnTo>
                    <a:pt x="2224934" y="1087554"/>
                  </a:lnTo>
                  <a:lnTo>
                    <a:pt x="0" y="108755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2224934" cy="1144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52811" y="3674604"/>
            <a:ext cx="6851505" cy="756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2"/>
              </a:lnSpc>
            </a:pPr>
            <a:r>
              <a:rPr lang="en-US" sz="2559" b="1" spc="43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Number of people who received the service: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19986" y="4846474"/>
            <a:ext cx="8324850" cy="3021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4"/>
              </a:lnSpc>
            </a:pPr>
            <a:r>
              <a:rPr lang="en-US" sz="2358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Inpatient treatment -</a:t>
            </a:r>
            <a:r>
              <a:rPr lang="en-US" sz="2358" b="1" spc="40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873 people</a:t>
            </a:r>
          </a:p>
          <a:p>
            <a:pPr algn="l">
              <a:lnSpc>
                <a:spcPts val="2664"/>
              </a:lnSpc>
            </a:pPr>
            <a:endParaRPr lang="en-US" sz="2358" b="1" spc="40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2664"/>
              </a:lnSpc>
            </a:pPr>
            <a:endParaRPr lang="en-US" sz="2358" b="1" spc="40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2664"/>
              </a:lnSpc>
            </a:pPr>
            <a:r>
              <a:rPr lang="en-US" sz="2358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Outpatient treatment - </a:t>
            </a:r>
            <a:r>
              <a:rPr lang="en-US" sz="2358" b="1" spc="40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3 600 people</a:t>
            </a:r>
          </a:p>
          <a:p>
            <a:pPr algn="l">
              <a:lnSpc>
                <a:spcPts val="2664"/>
              </a:lnSpc>
            </a:pPr>
            <a:endParaRPr lang="en-US" sz="2358" b="1" spc="40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2664"/>
              </a:lnSpc>
            </a:pPr>
            <a:endParaRPr lang="en-US" sz="2358" b="1" spc="40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  <a:p>
            <a:pPr algn="l">
              <a:lnSpc>
                <a:spcPts val="2664"/>
              </a:lnSpc>
            </a:pPr>
            <a:r>
              <a:rPr lang="en-US" sz="2358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Provision of specialized care 24/7</a:t>
            </a:r>
          </a:p>
          <a:p>
            <a:pPr algn="l">
              <a:lnSpc>
                <a:spcPts val="2664"/>
              </a:lnSpc>
            </a:pPr>
            <a:endParaRPr lang="en-US" sz="2358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64"/>
              </a:lnSpc>
            </a:pPr>
            <a:endParaRPr lang="en-US" sz="2358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-1788546" y="6226834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368611" y="804841"/>
            <a:ext cx="17593557" cy="2146006"/>
            <a:chOff x="0" y="0"/>
            <a:chExt cx="4633694" cy="56520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633694" cy="565203"/>
            </a:xfrm>
            <a:custGeom>
              <a:avLst/>
              <a:gdLst/>
              <a:ahLst/>
              <a:cxnLst/>
              <a:rect l="l" t="t" r="r" b="b"/>
              <a:pathLst>
                <a:path w="4633694" h="565203">
                  <a:moveTo>
                    <a:pt x="0" y="0"/>
                  </a:moveTo>
                  <a:lnTo>
                    <a:pt x="4633694" y="0"/>
                  </a:lnTo>
                  <a:lnTo>
                    <a:pt x="4633694" y="565203"/>
                  </a:lnTo>
                  <a:lnTo>
                    <a:pt x="0" y="565203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4633694" cy="603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9165390" y="3151351"/>
            <a:ext cx="8869417" cy="5016446"/>
          </a:xfrm>
          <a:custGeom>
            <a:avLst/>
            <a:gdLst/>
            <a:ahLst/>
            <a:cxnLst/>
            <a:rect l="l" t="t" r="r" b="b"/>
            <a:pathLst>
              <a:path w="8869417" h="5016446">
                <a:moveTo>
                  <a:pt x="0" y="0"/>
                </a:moveTo>
                <a:lnTo>
                  <a:pt x="8869416" y="0"/>
                </a:lnTo>
                <a:lnTo>
                  <a:pt x="8869416" y="5016446"/>
                </a:lnTo>
                <a:lnTo>
                  <a:pt x="0" y="50164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533" t="-3703" r="-4533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563444" y="975435"/>
            <a:ext cx="17250427" cy="2402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1"/>
              </a:lnSpc>
            </a:pPr>
            <a:r>
              <a:rPr lang="en-US" sz="3379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Overhaul of Municipal non-profit enterprise “Cherkasy City Infectious Diseases Hospital”</a:t>
            </a:r>
          </a:p>
          <a:p>
            <a:pPr algn="ctr">
              <a:lnSpc>
                <a:spcPts val="4731"/>
              </a:lnSpc>
            </a:pPr>
            <a:r>
              <a:rPr lang="en-US" sz="3379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(hospital department for rehabilitation of war veterans)</a:t>
            </a:r>
          </a:p>
          <a:p>
            <a:pPr algn="ctr">
              <a:lnSpc>
                <a:spcPts val="4731"/>
              </a:lnSpc>
            </a:pPr>
            <a:endParaRPr lang="en-US" sz="3379" b="1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5565409" y="8368301"/>
            <a:ext cx="8288762" cy="1468066"/>
            <a:chOff x="0" y="0"/>
            <a:chExt cx="2183048" cy="38665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183049" cy="386651"/>
            </a:xfrm>
            <a:custGeom>
              <a:avLst/>
              <a:gdLst/>
              <a:ahLst/>
              <a:cxnLst/>
              <a:rect l="l" t="t" r="r" b="b"/>
              <a:pathLst>
                <a:path w="2183049" h="386651">
                  <a:moveTo>
                    <a:pt x="0" y="0"/>
                  </a:moveTo>
                  <a:lnTo>
                    <a:pt x="2183049" y="0"/>
                  </a:lnTo>
                  <a:lnTo>
                    <a:pt x="2183049" y="386651"/>
                  </a:lnTo>
                  <a:lnTo>
                    <a:pt x="0" y="386651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2183048" cy="424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AutoShape 22"/>
          <p:cNvSpPr/>
          <p:nvPr/>
        </p:nvSpPr>
        <p:spPr>
          <a:xfrm>
            <a:off x="5923348" y="9640020"/>
            <a:ext cx="7479577" cy="40343"/>
          </a:xfrm>
          <a:prstGeom prst="rect">
            <a:avLst/>
          </a:prstGeom>
          <a:solidFill>
            <a:srgbClr val="154062"/>
          </a:solidFill>
        </p:spPr>
      </p:sp>
      <p:sp>
        <p:nvSpPr>
          <p:cNvPr id="23" name="TextBox 23"/>
          <p:cNvSpPr txBox="1"/>
          <p:nvPr/>
        </p:nvSpPr>
        <p:spPr>
          <a:xfrm>
            <a:off x="5637879" y="8499020"/>
            <a:ext cx="7865333" cy="1020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715" b="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cost of the project is</a:t>
            </a:r>
          </a:p>
          <a:p>
            <a:pPr algn="ctr">
              <a:lnSpc>
                <a:spcPts val="4072"/>
              </a:lnSpc>
            </a:pPr>
            <a:r>
              <a:rPr lang="en-US" sz="2715" b="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≈ 1 980 000 EUR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619986" y="7991638"/>
            <a:ext cx="3422633" cy="1065258"/>
            <a:chOff x="0" y="0"/>
            <a:chExt cx="4563511" cy="142034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427206" cy="1420344"/>
            </a:xfrm>
            <a:custGeom>
              <a:avLst/>
              <a:gdLst/>
              <a:ahLst/>
              <a:cxnLst/>
              <a:rect l="l" t="t" r="r" b="b"/>
              <a:pathLst>
                <a:path w="1427206" h="1420344">
                  <a:moveTo>
                    <a:pt x="0" y="0"/>
                  </a:moveTo>
                  <a:lnTo>
                    <a:pt x="1427206" y="0"/>
                  </a:lnTo>
                  <a:lnTo>
                    <a:pt x="1427206" y="1420344"/>
                  </a:lnTo>
                  <a:lnTo>
                    <a:pt x="0" y="14203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26" name="Freeform 26"/>
            <p:cNvSpPr/>
            <p:nvPr/>
          </p:nvSpPr>
          <p:spPr>
            <a:xfrm>
              <a:off x="3143167" y="0"/>
              <a:ext cx="1420344" cy="1420344"/>
            </a:xfrm>
            <a:custGeom>
              <a:avLst/>
              <a:gdLst/>
              <a:ahLst/>
              <a:cxnLst/>
              <a:rect l="l" t="t" r="r" b="b"/>
              <a:pathLst>
                <a:path w="1420344" h="1420344">
                  <a:moveTo>
                    <a:pt x="0" y="0"/>
                  </a:moveTo>
                  <a:lnTo>
                    <a:pt x="1420344" y="0"/>
                  </a:lnTo>
                  <a:lnTo>
                    <a:pt x="1420344" y="1420344"/>
                  </a:lnTo>
                  <a:lnTo>
                    <a:pt x="0" y="14203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27" name="Freeform 27"/>
            <p:cNvSpPr/>
            <p:nvPr/>
          </p:nvSpPr>
          <p:spPr>
            <a:xfrm>
              <a:off x="1571583" y="0"/>
              <a:ext cx="1427206" cy="1420344"/>
            </a:xfrm>
            <a:custGeom>
              <a:avLst/>
              <a:gdLst/>
              <a:ahLst/>
              <a:cxnLst/>
              <a:rect l="l" t="t" r="r" b="b"/>
              <a:pathLst>
                <a:path w="1427206" h="1420344">
                  <a:moveTo>
                    <a:pt x="0" y="0"/>
                  </a:moveTo>
                  <a:lnTo>
                    <a:pt x="1427206" y="0"/>
                  </a:lnTo>
                  <a:lnTo>
                    <a:pt x="1427206" y="1420344"/>
                  </a:lnTo>
                  <a:lnTo>
                    <a:pt x="0" y="14203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942" r="-892" b="-942"/>
              </a:stretch>
            </a:blipFill>
          </p:spPr>
        </p:sp>
      </p:grpSp>
      <p:sp>
        <p:nvSpPr>
          <p:cNvPr id="28" name="Freeform 28"/>
          <p:cNvSpPr/>
          <p:nvPr/>
        </p:nvSpPr>
        <p:spPr>
          <a:xfrm>
            <a:off x="700314" y="4621288"/>
            <a:ext cx="691448" cy="710088"/>
          </a:xfrm>
          <a:custGeom>
            <a:avLst/>
            <a:gdLst/>
            <a:ahLst/>
            <a:cxnLst/>
            <a:rect l="l" t="t" r="r" b="b"/>
            <a:pathLst>
              <a:path w="691448" h="710088">
                <a:moveTo>
                  <a:pt x="0" y="0"/>
                </a:moveTo>
                <a:lnTo>
                  <a:pt x="691448" y="0"/>
                </a:lnTo>
                <a:lnTo>
                  <a:pt x="691448" y="710088"/>
                </a:lnTo>
                <a:lnTo>
                  <a:pt x="0" y="71008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700314" y="5626651"/>
            <a:ext cx="656773" cy="822251"/>
          </a:xfrm>
          <a:custGeom>
            <a:avLst/>
            <a:gdLst/>
            <a:ahLst/>
            <a:cxnLst/>
            <a:rect l="l" t="t" r="r" b="b"/>
            <a:pathLst>
              <a:path w="656773" h="822251">
                <a:moveTo>
                  <a:pt x="0" y="0"/>
                </a:moveTo>
                <a:lnTo>
                  <a:pt x="656772" y="0"/>
                </a:lnTo>
                <a:lnTo>
                  <a:pt x="656772" y="822250"/>
                </a:lnTo>
                <a:lnTo>
                  <a:pt x="0" y="82225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712940" y="6744176"/>
            <a:ext cx="678822" cy="697122"/>
          </a:xfrm>
          <a:custGeom>
            <a:avLst/>
            <a:gdLst/>
            <a:ahLst/>
            <a:cxnLst/>
            <a:rect l="l" t="t" r="r" b="b"/>
            <a:pathLst>
              <a:path w="678822" h="697122">
                <a:moveTo>
                  <a:pt x="0" y="0"/>
                </a:moveTo>
                <a:lnTo>
                  <a:pt x="678822" y="0"/>
                </a:lnTo>
                <a:lnTo>
                  <a:pt x="678822" y="697122"/>
                </a:lnTo>
                <a:lnTo>
                  <a:pt x="0" y="69712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grpSp>
        <p:nvGrpSpPr>
          <p:cNvPr id="31" name="Group 31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4153972" y="7270652"/>
            <a:ext cx="6778625" cy="3210272"/>
            <a:chOff x="0" y="0"/>
            <a:chExt cx="1501729" cy="7112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7" name="Freeform 37"/>
          <p:cNvSpPr/>
          <p:nvPr/>
        </p:nvSpPr>
        <p:spPr>
          <a:xfrm flipH="1">
            <a:off x="15461080" y="6263803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t="-18851" r="-191602" b="-48017"/>
            </a:stretch>
          </a:blipFill>
        </p:spPr>
      </p:sp>
      <p:sp>
        <p:nvSpPr>
          <p:cNvPr id="39" name="Freeform 39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737" b="-2159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144000" y="4089301"/>
            <a:ext cx="8404035" cy="5448720"/>
            <a:chOff x="0" y="0"/>
            <a:chExt cx="2213409" cy="143505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13409" cy="1435054"/>
            </a:xfrm>
            <a:custGeom>
              <a:avLst/>
              <a:gdLst/>
              <a:ahLst/>
              <a:cxnLst/>
              <a:rect l="l" t="t" r="r" b="b"/>
              <a:pathLst>
                <a:path w="2213409" h="1435054">
                  <a:moveTo>
                    <a:pt x="0" y="0"/>
                  </a:moveTo>
                  <a:lnTo>
                    <a:pt x="2213409" y="0"/>
                  </a:lnTo>
                  <a:lnTo>
                    <a:pt x="2213409" y="1435054"/>
                  </a:lnTo>
                  <a:lnTo>
                    <a:pt x="0" y="143505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213409" cy="14922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68249" y="-875533"/>
            <a:ext cx="18989718" cy="11481758"/>
            <a:chOff x="0" y="0"/>
            <a:chExt cx="5001407" cy="302400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01407" cy="3024002"/>
            </a:xfrm>
            <a:custGeom>
              <a:avLst/>
              <a:gdLst/>
              <a:ahLst/>
              <a:cxnLst/>
              <a:rect l="l" t="t" r="r" b="b"/>
              <a:pathLst>
                <a:path w="5001407" h="3024002">
                  <a:moveTo>
                    <a:pt x="0" y="0"/>
                  </a:moveTo>
                  <a:lnTo>
                    <a:pt x="5001407" y="0"/>
                  </a:lnTo>
                  <a:lnTo>
                    <a:pt x="5001407" y="3024002"/>
                  </a:lnTo>
                  <a:lnTo>
                    <a:pt x="0" y="3024002"/>
                  </a:lnTo>
                  <a:close/>
                </a:path>
              </a:pathLst>
            </a:custGeom>
            <a:solidFill>
              <a:srgbClr val="FFFFFF">
                <a:alpha val="72941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5001407" cy="31192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719"/>
                </a:lnSpc>
              </a:pPr>
              <a:r>
                <a:rPr lang="en-US" sz="4800">
                  <a:solidFill>
                    <a:srgbClr val="000000">
                      <a:alpha val="72941"/>
                    </a:srgbClr>
                  </a:solidFill>
                  <a:latin typeface="Beth Ellen"/>
                  <a:ea typeface="Beth Ellen"/>
                  <a:cs typeface="Beth Ellen"/>
                  <a:sym typeface="Beth Ellen"/>
                </a:rPr>
                <a:t> 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144000" y="960487"/>
            <a:ext cx="8404035" cy="3005798"/>
            <a:chOff x="0" y="0"/>
            <a:chExt cx="2213409" cy="7916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13409" cy="791650"/>
            </a:xfrm>
            <a:custGeom>
              <a:avLst/>
              <a:gdLst/>
              <a:ahLst/>
              <a:cxnLst/>
              <a:rect l="l" t="t" r="r" b="b"/>
              <a:pathLst>
                <a:path w="2213409" h="791650">
                  <a:moveTo>
                    <a:pt x="0" y="0"/>
                  </a:moveTo>
                  <a:lnTo>
                    <a:pt x="2213409" y="0"/>
                  </a:lnTo>
                  <a:lnTo>
                    <a:pt x="2213409" y="791650"/>
                  </a:lnTo>
                  <a:lnTo>
                    <a:pt x="0" y="79165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213409" cy="8488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59314" y="960487"/>
            <a:ext cx="8167296" cy="8577534"/>
            <a:chOff x="0" y="0"/>
            <a:chExt cx="2151057" cy="225910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51057" cy="2259103"/>
            </a:xfrm>
            <a:custGeom>
              <a:avLst/>
              <a:gdLst/>
              <a:ahLst/>
              <a:cxnLst/>
              <a:rect l="l" t="t" r="r" b="b"/>
              <a:pathLst>
                <a:path w="2151057" h="2259103">
                  <a:moveTo>
                    <a:pt x="0" y="0"/>
                  </a:moveTo>
                  <a:lnTo>
                    <a:pt x="2151057" y="0"/>
                  </a:lnTo>
                  <a:lnTo>
                    <a:pt x="2151057" y="2259103"/>
                  </a:lnTo>
                  <a:lnTo>
                    <a:pt x="0" y="2259103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151057" cy="23162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1716828" y="6808527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3" y="0"/>
                </a:lnTo>
                <a:lnTo>
                  <a:pt x="4404423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-4091030" y="8221645"/>
            <a:ext cx="6778625" cy="3210272"/>
            <a:chOff x="0" y="0"/>
            <a:chExt cx="1501729" cy="7112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rot="8100000" flipH="1">
            <a:off x="15211195" y="-1381308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1" y="3874225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925329" y="2463386"/>
            <a:ext cx="6990071" cy="6703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96"/>
              </a:lnSpc>
            </a:pPr>
            <a:r>
              <a:rPr lang="en-US" sz="2386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Reconstruction of wards and halls for rehabilitation</a:t>
            </a: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r>
              <a:rPr lang="en-US" sz="2386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Replacement of windows and doors</a:t>
            </a: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r>
              <a:rPr lang="en-US" sz="2386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Internal construction and installation works</a:t>
            </a: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r>
              <a:rPr lang="en-US" sz="2386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Replacement of power grids and electrical equipment</a:t>
            </a: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r>
              <a:rPr lang="en-US" sz="2386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Replacement of internal water supply and sewage networks </a:t>
            </a: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endParaRPr lang="en-US" sz="2386" spc="4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696"/>
              </a:lnSpc>
            </a:pPr>
            <a:r>
              <a:rPr lang="en-US" sz="2386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Replacement of the floor covering</a:t>
            </a:r>
          </a:p>
        </p:txBody>
      </p:sp>
      <p:sp>
        <p:nvSpPr>
          <p:cNvPr id="22" name="Freeform 22"/>
          <p:cNvSpPr/>
          <p:nvPr/>
        </p:nvSpPr>
        <p:spPr>
          <a:xfrm>
            <a:off x="1092988" y="2463386"/>
            <a:ext cx="518016" cy="518016"/>
          </a:xfrm>
          <a:custGeom>
            <a:avLst/>
            <a:gdLst/>
            <a:ahLst/>
            <a:cxnLst/>
            <a:rect l="l" t="t" r="r" b="b"/>
            <a:pathLst>
              <a:path w="518016" h="518016">
                <a:moveTo>
                  <a:pt x="0" y="0"/>
                </a:moveTo>
                <a:lnTo>
                  <a:pt x="518016" y="0"/>
                </a:lnTo>
                <a:lnTo>
                  <a:pt x="518016" y="518016"/>
                </a:lnTo>
                <a:lnTo>
                  <a:pt x="0" y="5180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177554" y="3740388"/>
            <a:ext cx="451794" cy="451794"/>
          </a:xfrm>
          <a:custGeom>
            <a:avLst/>
            <a:gdLst/>
            <a:ahLst/>
            <a:cxnLst/>
            <a:rect l="l" t="t" r="r" b="b"/>
            <a:pathLst>
              <a:path w="451794" h="451794">
                <a:moveTo>
                  <a:pt x="0" y="0"/>
                </a:moveTo>
                <a:lnTo>
                  <a:pt x="451793" y="0"/>
                </a:lnTo>
                <a:lnTo>
                  <a:pt x="451793" y="451794"/>
                </a:lnTo>
                <a:lnTo>
                  <a:pt x="0" y="45179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177554" y="4813756"/>
            <a:ext cx="484905" cy="477025"/>
          </a:xfrm>
          <a:custGeom>
            <a:avLst/>
            <a:gdLst/>
            <a:ahLst/>
            <a:cxnLst/>
            <a:rect l="l" t="t" r="r" b="b"/>
            <a:pathLst>
              <a:path w="484905" h="477025">
                <a:moveTo>
                  <a:pt x="0" y="0"/>
                </a:moveTo>
                <a:lnTo>
                  <a:pt x="484904" y="0"/>
                </a:lnTo>
                <a:lnTo>
                  <a:pt x="484904" y="477025"/>
                </a:lnTo>
                <a:lnTo>
                  <a:pt x="0" y="47702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195444" y="6110646"/>
            <a:ext cx="486837" cy="601034"/>
          </a:xfrm>
          <a:custGeom>
            <a:avLst/>
            <a:gdLst/>
            <a:ahLst/>
            <a:cxnLst/>
            <a:rect l="l" t="t" r="r" b="b"/>
            <a:pathLst>
              <a:path w="486837" h="601034">
                <a:moveTo>
                  <a:pt x="0" y="0"/>
                </a:moveTo>
                <a:lnTo>
                  <a:pt x="486837" y="0"/>
                </a:lnTo>
                <a:lnTo>
                  <a:pt x="486837" y="601033"/>
                </a:lnTo>
                <a:lnTo>
                  <a:pt x="0" y="60103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213335" y="7443359"/>
            <a:ext cx="451056" cy="470463"/>
          </a:xfrm>
          <a:custGeom>
            <a:avLst/>
            <a:gdLst/>
            <a:ahLst/>
            <a:cxnLst/>
            <a:rect l="l" t="t" r="r" b="b"/>
            <a:pathLst>
              <a:path w="451056" h="470463">
                <a:moveTo>
                  <a:pt x="0" y="0"/>
                </a:moveTo>
                <a:lnTo>
                  <a:pt x="451056" y="0"/>
                </a:lnTo>
                <a:lnTo>
                  <a:pt x="451056" y="470463"/>
                </a:lnTo>
                <a:lnTo>
                  <a:pt x="0" y="470463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1213335" y="8630144"/>
            <a:ext cx="549695" cy="491290"/>
          </a:xfrm>
          <a:custGeom>
            <a:avLst/>
            <a:gdLst/>
            <a:ahLst/>
            <a:cxnLst/>
            <a:rect l="l" t="t" r="r" b="b"/>
            <a:pathLst>
              <a:path w="549695" h="491290">
                <a:moveTo>
                  <a:pt x="0" y="0"/>
                </a:moveTo>
                <a:lnTo>
                  <a:pt x="549695" y="0"/>
                </a:lnTo>
                <a:lnTo>
                  <a:pt x="549695" y="491290"/>
                </a:lnTo>
                <a:lnTo>
                  <a:pt x="0" y="49129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9476786" y="2356814"/>
            <a:ext cx="624588" cy="624588"/>
          </a:xfrm>
          <a:custGeom>
            <a:avLst/>
            <a:gdLst/>
            <a:ahLst/>
            <a:cxnLst/>
            <a:rect l="l" t="t" r="r" b="b"/>
            <a:pathLst>
              <a:path w="624588" h="624588">
                <a:moveTo>
                  <a:pt x="0" y="0"/>
                </a:moveTo>
                <a:lnTo>
                  <a:pt x="624588" y="0"/>
                </a:lnTo>
                <a:lnTo>
                  <a:pt x="624588" y="624588"/>
                </a:lnTo>
                <a:lnTo>
                  <a:pt x="0" y="624588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9553426" y="8526282"/>
            <a:ext cx="547949" cy="512332"/>
          </a:xfrm>
          <a:custGeom>
            <a:avLst/>
            <a:gdLst/>
            <a:ahLst/>
            <a:cxnLst/>
            <a:rect l="l" t="t" r="r" b="b"/>
            <a:pathLst>
              <a:path w="547949" h="512332">
                <a:moveTo>
                  <a:pt x="0" y="0"/>
                </a:moveTo>
                <a:lnTo>
                  <a:pt x="547948" y="0"/>
                </a:lnTo>
                <a:lnTo>
                  <a:pt x="547948" y="512332"/>
                </a:lnTo>
                <a:lnTo>
                  <a:pt x="0" y="512332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9476786" y="7003931"/>
            <a:ext cx="607115" cy="607115"/>
          </a:xfrm>
          <a:custGeom>
            <a:avLst/>
            <a:gdLst/>
            <a:ahLst/>
            <a:cxnLst/>
            <a:rect l="l" t="t" r="r" b="b"/>
            <a:pathLst>
              <a:path w="607115" h="607115">
                <a:moveTo>
                  <a:pt x="0" y="0"/>
                </a:moveTo>
                <a:lnTo>
                  <a:pt x="607115" y="0"/>
                </a:lnTo>
                <a:lnTo>
                  <a:pt x="607115" y="607114"/>
                </a:lnTo>
                <a:lnTo>
                  <a:pt x="0" y="60711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9476786" y="5367674"/>
            <a:ext cx="607115" cy="607115"/>
          </a:xfrm>
          <a:custGeom>
            <a:avLst/>
            <a:gdLst/>
            <a:ahLst/>
            <a:cxnLst/>
            <a:rect l="l" t="t" r="r" b="b"/>
            <a:pathLst>
              <a:path w="607115" h="607115">
                <a:moveTo>
                  <a:pt x="0" y="0"/>
                </a:moveTo>
                <a:lnTo>
                  <a:pt x="607115" y="0"/>
                </a:lnTo>
                <a:lnTo>
                  <a:pt x="607115" y="607115"/>
                </a:lnTo>
                <a:lnTo>
                  <a:pt x="0" y="607115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1167162" y="1446217"/>
            <a:ext cx="7008298" cy="756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sz="2560" b="1" spc="43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works: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476786" y="1446217"/>
            <a:ext cx="8406381" cy="394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sz="2560" b="1" spc="43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Repair works will ensure: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327696" y="2021473"/>
            <a:ext cx="6991984" cy="1697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32"/>
              </a:lnSpc>
            </a:pPr>
            <a:r>
              <a:rPr lang="en-US" sz="2330" spc="3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renovation of a department with an area of ​​1,200 sq.m. with the arrangement of wards for 30 beds with the stay of 2 people in the ward</a:t>
            </a:r>
          </a:p>
          <a:p>
            <a:pPr algn="l">
              <a:lnSpc>
                <a:spcPts val="2632"/>
              </a:lnSpc>
            </a:pPr>
            <a:endParaRPr lang="en-US" sz="2330" spc="3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9476786" y="4471110"/>
            <a:ext cx="8406381" cy="394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sz="2560" b="1" spc="43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assistance model includes: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4153972" y="7270652"/>
            <a:ext cx="6778625" cy="3210272"/>
            <a:chOff x="0" y="0"/>
            <a:chExt cx="1501729" cy="7112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2" name="Freeform 42"/>
          <p:cNvSpPr/>
          <p:nvPr/>
        </p:nvSpPr>
        <p:spPr>
          <a:xfrm flipH="1">
            <a:off x="15461080" y="6263803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3" name="Freeform 43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25"/>
            <a:stretch>
              <a:fillRect t="-18851" r="-191602" b="-48017"/>
            </a:stretch>
          </a:blipFill>
        </p:spPr>
      </p:sp>
      <p:sp>
        <p:nvSpPr>
          <p:cNvPr id="44" name="Freeform 44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/>
            </a:stretch>
          </a:blipFill>
        </p:spPr>
      </p:sp>
      <p:sp>
        <p:nvSpPr>
          <p:cNvPr id="45" name="TextBox 45"/>
          <p:cNvSpPr txBox="1"/>
          <p:nvPr/>
        </p:nvSpPr>
        <p:spPr>
          <a:xfrm>
            <a:off x="10313572" y="5088513"/>
            <a:ext cx="6617600" cy="4738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6"/>
              </a:lnSpc>
            </a:pPr>
            <a:endParaRPr/>
          </a:p>
          <a:p>
            <a:pPr algn="l">
              <a:lnSpc>
                <a:spcPts val="2236"/>
              </a:lnSpc>
            </a:pPr>
            <a:r>
              <a:rPr lang="en-US" sz="2330" spc="3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Provision of planned highly specialized assistance for the rehabilitation of war veterans on a 24-hour basis</a:t>
            </a:r>
          </a:p>
          <a:p>
            <a:pPr algn="l">
              <a:lnSpc>
                <a:spcPts val="2236"/>
              </a:lnSpc>
            </a:pPr>
            <a:endParaRPr lang="en-US" sz="2330" spc="3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236"/>
              </a:lnSpc>
            </a:pPr>
            <a:endParaRPr lang="en-US" sz="2330" spc="3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236"/>
              </a:lnSpc>
            </a:pPr>
            <a:r>
              <a:rPr lang="en-US" sz="2330" spc="3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Implementation of new rehabilitation methods in practice, analysis of their effectiveness, implementation of best practices of the best rehabilitation centers</a:t>
            </a:r>
          </a:p>
          <a:p>
            <a:pPr algn="l">
              <a:lnSpc>
                <a:spcPts val="2236"/>
              </a:lnSpc>
            </a:pPr>
            <a:endParaRPr lang="en-US" sz="2330" spc="3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236"/>
              </a:lnSpc>
            </a:pPr>
            <a:endParaRPr lang="en-US" sz="2330" spc="3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236"/>
              </a:lnSpc>
            </a:pPr>
            <a:r>
              <a:rPr lang="en-US" sz="2330" spc="3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Exchange of professional experience</a:t>
            </a:r>
          </a:p>
          <a:p>
            <a:pPr algn="l">
              <a:lnSpc>
                <a:spcPts val="2236"/>
              </a:lnSpc>
            </a:pPr>
            <a:endParaRPr lang="en-US" sz="2330" spc="3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236"/>
              </a:lnSpc>
            </a:pPr>
            <a:endParaRPr lang="en-US" sz="2330" spc="3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236"/>
              </a:lnSpc>
            </a:pPr>
            <a:endParaRPr lang="en-US" sz="2330" spc="39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</Words>
  <Application>Microsoft Office PowerPoint</Application>
  <PresentationFormat>Довільний</PresentationFormat>
  <Paragraphs>47</Paragraphs>
  <Slides>3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</vt:i4>
      </vt:variant>
    </vt:vector>
  </HeadingPairs>
  <TitlesOfParts>
    <vt:vector size="9" baseType="lpstr">
      <vt:lpstr>Helios Extended</vt:lpstr>
      <vt:lpstr>Calibri</vt:lpstr>
      <vt:lpstr>Helios Extended Bold</vt:lpstr>
      <vt:lpstr>Beth Ellen</vt:lpstr>
      <vt:lpstr>Arial</vt:lpstr>
      <vt:lpstr>Office Theme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Cherkasy presents</dc:title>
  <dc:creator>Yaroslav Solomianyi</dc:creator>
  <cp:lastModifiedBy>Sisan Mession</cp:lastModifiedBy>
  <cp:revision>3</cp:revision>
  <dcterms:created xsi:type="dcterms:W3CDTF">2006-08-16T00:00:00Z</dcterms:created>
  <dcterms:modified xsi:type="dcterms:W3CDTF">2024-11-06T14:06:04Z</dcterms:modified>
  <dc:identifier>DAGTDkWGydA</dc:identifier>
</cp:coreProperties>
</file>

<file path=docProps/thumbnail.jpeg>
</file>